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3"/>
    <p:sldId id="257" r:id="rId44"/>
    <p:sldId id="258" r:id="rId45"/>
    <p:sldId id="259" r:id="rId46"/>
    <p:sldId id="260" r:id="rId47"/>
    <p:sldId id="261" r:id="rId48"/>
    <p:sldId id="262" r:id="rId49"/>
    <p:sldId id="263" r:id="rId50"/>
    <p:sldId id="264" r:id="rId5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  <p:embeddedFont>
      <p:font typeface="Open Sans" charset="1" panose="020B0606030504020204"/>
      <p:regular r:id="rId17"/>
    </p:embeddedFont>
    <p:embeddedFont>
      <p:font typeface="Open Sans Bold" charset="1" panose="020B0806030504020204"/>
      <p:regular r:id="rId18"/>
    </p:embeddedFont>
    <p:embeddedFont>
      <p:font typeface="Open Sans Italics" charset="1" panose="020B0606030504020204"/>
      <p:regular r:id="rId19"/>
    </p:embeddedFont>
    <p:embeddedFont>
      <p:font typeface="Open Sans Bold Italics" charset="1" panose="020B0806030504020204"/>
      <p:regular r:id="rId20"/>
    </p:embeddedFont>
    <p:embeddedFont>
      <p:font typeface="Open Sans Light" charset="1" panose="020B0306030504020204"/>
      <p:regular r:id="rId21"/>
    </p:embeddedFont>
    <p:embeddedFont>
      <p:font typeface="Open Sans Light Italics" charset="1" panose="020B0306030504020204"/>
      <p:regular r:id="rId22"/>
    </p:embeddedFont>
    <p:embeddedFont>
      <p:font typeface="Open Sans Ultra-Bold" charset="1" panose="00000000000000000000"/>
      <p:regular r:id="rId23"/>
    </p:embeddedFont>
    <p:embeddedFont>
      <p:font typeface="Open Sans Ultra-Bold Italics" charset="1" panose="00000000000000000000"/>
      <p:regular r:id="rId24"/>
    </p:embeddedFont>
    <p:embeddedFont>
      <p:font typeface="Montserrat" charset="1" panose="00000500000000000000"/>
      <p:regular r:id="rId25"/>
    </p:embeddedFont>
    <p:embeddedFont>
      <p:font typeface="Montserrat Bold" charset="1" panose="00000800000000000000"/>
      <p:regular r:id="rId26"/>
    </p:embeddedFont>
    <p:embeddedFont>
      <p:font typeface="Montserrat Italics" charset="1" panose="00000500000000000000"/>
      <p:regular r:id="rId27"/>
    </p:embeddedFont>
    <p:embeddedFont>
      <p:font typeface="Montserrat Bold Italics" charset="1" panose="00000800000000000000"/>
      <p:regular r:id="rId28"/>
    </p:embeddedFont>
    <p:embeddedFont>
      <p:font typeface="Montserrat Thin" charset="1" panose="00000300000000000000"/>
      <p:regular r:id="rId29"/>
    </p:embeddedFont>
    <p:embeddedFont>
      <p:font typeface="Montserrat Thin Italics" charset="1" panose="00000300000000000000"/>
      <p:regular r:id="rId30"/>
    </p:embeddedFont>
    <p:embeddedFont>
      <p:font typeface="Montserrat Extra-Light" charset="1" panose="00000300000000000000"/>
      <p:regular r:id="rId31"/>
    </p:embeddedFont>
    <p:embeddedFont>
      <p:font typeface="Montserrat Extra-Light Italics" charset="1" panose="00000300000000000000"/>
      <p:regular r:id="rId32"/>
    </p:embeddedFont>
    <p:embeddedFont>
      <p:font typeface="Montserrat Light" charset="1" panose="00000400000000000000"/>
      <p:regular r:id="rId33"/>
    </p:embeddedFont>
    <p:embeddedFont>
      <p:font typeface="Montserrat Light Italics" charset="1" panose="00000400000000000000"/>
      <p:regular r:id="rId34"/>
    </p:embeddedFont>
    <p:embeddedFont>
      <p:font typeface="Montserrat Medium" charset="1" panose="00000600000000000000"/>
      <p:regular r:id="rId35"/>
    </p:embeddedFont>
    <p:embeddedFont>
      <p:font typeface="Montserrat Medium Italics" charset="1" panose="00000600000000000000"/>
      <p:regular r:id="rId36"/>
    </p:embeddedFont>
    <p:embeddedFont>
      <p:font typeface="Montserrat Semi-Bold" charset="1" panose="00000700000000000000"/>
      <p:regular r:id="rId37"/>
    </p:embeddedFont>
    <p:embeddedFont>
      <p:font typeface="Montserrat Semi-Bold Italics" charset="1" panose="00000700000000000000"/>
      <p:regular r:id="rId38"/>
    </p:embeddedFont>
    <p:embeddedFont>
      <p:font typeface="Montserrat Ultra-Bold" charset="1" panose="00000900000000000000"/>
      <p:regular r:id="rId39"/>
    </p:embeddedFont>
    <p:embeddedFont>
      <p:font typeface="Montserrat Ultra-Bold Italics" charset="1" panose="00000900000000000000"/>
      <p:regular r:id="rId40"/>
    </p:embeddedFont>
    <p:embeddedFont>
      <p:font typeface="Montserrat Heavy" charset="1" panose="00000A00000000000000"/>
      <p:regular r:id="rId41"/>
    </p:embeddedFont>
    <p:embeddedFont>
      <p:font typeface="Montserrat Heavy Italics" charset="1" panose="00000A0000000000000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slides/slide1.xml" Type="http://schemas.openxmlformats.org/officeDocument/2006/relationships/slide"/><Relationship Id="rId44" Target="slides/slide2.xml" Type="http://schemas.openxmlformats.org/officeDocument/2006/relationships/slide"/><Relationship Id="rId45" Target="slides/slide3.xml" Type="http://schemas.openxmlformats.org/officeDocument/2006/relationships/slide"/><Relationship Id="rId46" Target="slides/slide4.xml" Type="http://schemas.openxmlformats.org/officeDocument/2006/relationships/slide"/><Relationship Id="rId47" Target="slides/slide5.xml" Type="http://schemas.openxmlformats.org/officeDocument/2006/relationships/slide"/><Relationship Id="rId48" Target="slides/slide6.xml" Type="http://schemas.openxmlformats.org/officeDocument/2006/relationships/slide"/><Relationship Id="rId49" Target="slides/slide7.xml" Type="http://schemas.openxmlformats.org/officeDocument/2006/relationships/slide"/><Relationship Id="rId5" Target="tableStyles.xml" Type="http://schemas.openxmlformats.org/officeDocument/2006/relationships/tableStyles"/><Relationship Id="rId50" Target="slides/slide8.xml" Type="http://schemas.openxmlformats.org/officeDocument/2006/relationships/slide"/><Relationship Id="rId51" Target="slides/slide9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975" y="9447772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18414" y="0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78202" y="9258300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35591" y="-189472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88612" y="9258300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46001" y="-189472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857131" y="2122609"/>
            <a:ext cx="7346713" cy="6313581"/>
            <a:chOff x="0" y="0"/>
            <a:chExt cx="812800" cy="6985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48427" lIns="48427" bIns="48427" rIns="4842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281161" y="2652447"/>
            <a:ext cx="6229262" cy="5253905"/>
            <a:chOff x="0" y="0"/>
            <a:chExt cx="1721018" cy="145154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21018" cy="1451547"/>
            </a:xfrm>
            <a:custGeom>
              <a:avLst/>
              <a:gdLst/>
              <a:ahLst/>
              <a:cxnLst/>
              <a:rect r="r" b="b" t="t" l="l"/>
              <a:pathLst>
                <a:path h="1451547" w="1721018">
                  <a:moveTo>
                    <a:pt x="0" y="0"/>
                  </a:moveTo>
                  <a:lnTo>
                    <a:pt x="1721018" y="0"/>
                  </a:lnTo>
                  <a:lnTo>
                    <a:pt x="1721018" y="1451547"/>
                  </a:lnTo>
                  <a:lnTo>
                    <a:pt x="0" y="1451547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48427" lIns="48427" bIns="48427" rIns="48427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332557" y="2493363"/>
            <a:ext cx="6395861" cy="5572074"/>
            <a:chOff x="0" y="0"/>
            <a:chExt cx="6350000" cy="553212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5532120"/>
            </a:xfrm>
            <a:custGeom>
              <a:avLst/>
              <a:gdLst/>
              <a:ahLst/>
              <a:cxnLst/>
              <a:rect r="r" b="b" t="t" l="l"/>
              <a:pathLst>
                <a:path h="5532120" w="6350000">
                  <a:moveTo>
                    <a:pt x="4762500" y="0"/>
                  </a:moveTo>
                  <a:lnTo>
                    <a:pt x="1587500" y="0"/>
                  </a:lnTo>
                  <a:lnTo>
                    <a:pt x="0" y="2766060"/>
                  </a:lnTo>
                  <a:lnTo>
                    <a:pt x="1587500" y="5532120"/>
                  </a:lnTo>
                  <a:lnTo>
                    <a:pt x="4762500" y="5532120"/>
                  </a:lnTo>
                  <a:lnTo>
                    <a:pt x="6350000" y="2766060"/>
                  </a:lnTo>
                  <a:lnTo>
                    <a:pt x="4762500" y="0"/>
                  </a:lnTo>
                  <a:close/>
                  <a:moveTo>
                    <a:pt x="4676140" y="5382260"/>
                  </a:moveTo>
                  <a:lnTo>
                    <a:pt x="1673860" y="5382260"/>
                  </a:lnTo>
                  <a:lnTo>
                    <a:pt x="172720" y="2766060"/>
                  </a:lnTo>
                  <a:lnTo>
                    <a:pt x="1673860" y="149860"/>
                  </a:lnTo>
                  <a:lnTo>
                    <a:pt x="4676140" y="149860"/>
                  </a:lnTo>
                  <a:lnTo>
                    <a:pt x="6177280" y="2766060"/>
                  </a:lnTo>
                  <a:lnTo>
                    <a:pt x="4676140" y="53822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9642745" y="2778745"/>
            <a:ext cx="5775485" cy="5001310"/>
            <a:chOff x="0" y="0"/>
            <a:chExt cx="4282440" cy="37084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6809" t="-5109" r="-16181" b="-6423"/>
              </a:stretch>
            </a:blipFill>
          </p:spPr>
        </p:sp>
      </p:grpSp>
      <p:sp>
        <p:nvSpPr>
          <p:cNvPr name="AutoShape 30" id="30"/>
          <p:cNvSpPr/>
          <p:nvPr/>
        </p:nvSpPr>
        <p:spPr>
          <a:xfrm rot="-3705113">
            <a:off x="15135074" y="6594059"/>
            <a:ext cx="3162694" cy="0"/>
          </a:xfrm>
          <a:prstGeom prst="line">
            <a:avLst/>
          </a:prstGeom>
          <a:ln cap="flat" w="857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1" id="31"/>
          <p:cNvSpPr/>
          <p:nvPr/>
        </p:nvSpPr>
        <p:spPr>
          <a:xfrm rot="-7186693">
            <a:off x="15098673" y="3863492"/>
            <a:ext cx="3162694" cy="0"/>
          </a:xfrm>
          <a:prstGeom prst="line">
            <a:avLst/>
          </a:prstGeom>
          <a:ln cap="flat" w="857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2" id="32"/>
          <p:cNvSpPr txBox="true"/>
          <p:nvPr/>
        </p:nvSpPr>
        <p:spPr>
          <a:xfrm rot="0">
            <a:off x="1372409" y="1043255"/>
            <a:ext cx="9865963" cy="1971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D7377"/>
                </a:solidFill>
                <a:latin typeface="League Spartan"/>
              </a:rPr>
              <a:t>PERSONAL BLOG ON IBM CLOUD STATIC WEB APPS</a:t>
            </a:r>
          </a:p>
          <a:p>
            <a:pPr>
              <a:lnSpc>
                <a:spcPts val="1408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850669" y="5117475"/>
            <a:ext cx="6558141" cy="628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00"/>
              </a:lnSpc>
            </a:pPr>
            <a:r>
              <a:rPr lang="en-US" sz="3000" spc="120">
                <a:solidFill>
                  <a:srgbClr val="606060"/>
                </a:solidFill>
                <a:latin typeface="Montserrat Semi-Bold"/>
              </a:rPr>
              <a:t>TEAM MEMBERS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60194" y="5875139"/>
            <a:ext cx="2566839" cy="262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Dhanalakshmi M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Dhanush B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Vijay C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Vishnu A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Vigneshwaran P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Sabarish 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60194" y="4235620"/>
            <a:ext cx="6558141" cy="661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0"/>
              </a:lnSpc>
            </a:pPr>
            <a:r>
              <a:rPr lang="en-US" sz="3200" spc="128">
                <a:solidFill>
                  <a:srgbClr val="000000"/>
                </a:solidFill>
                <a:latin typeface="Montserrat Bold"/>
              </a:rPr>
              <a:t>TEAM CODE-215357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60194" y="3528161"/>
            <a:ext cx="6558141" cy="661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0"/>
              </a:lnSpc>
            </a:pPr>
            <a:r>
              <a:rPr lang="en-US" sz="3200" spc="128">
                <a:solidFill>
                  <a:srgbClr val="000000"/>
                </a:solidFill>
                <a:latin typeface="Montserrat Bold"/>
              </a:rPr>
              <a:t>COLLEGE CODE-7327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737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0094482" y="2093482"/>
            <a:ext cx="7706695" cy="6622941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5400000">
            <a:off x="10849608" y="92937"/>
            <a:ext cx="6196442" cy="5511342"/>
            <a:chOff x="0" y="0"/>
            <a:chExt cx="1631985" cy="14515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31985" cy="1451547"/>
            </a:xfrm>
            <a:custGeom>
              <a:avLst/>
              <a:gdLst/>
              <a:ahLst/>
              <a:cxnLst/>
              <a:rect r="r" b="b" t="t" l="l"/>
              <a:pathLst>
                <a:path h="1451547" w="1631985">
                  <a:moveTo>
                    <a:pt x="0" y="0"/>
                  </a:moveTo>
                  <a:lnTo>
                    <a:pt x="1631985" y="0"/>
                  </a:lnTo>
                  <a:lnTo>
                    <a:pt x="1631985" y="1451547"/>
                  </a:lnTo>
                  <a:lnTo>
                    <a:pt x="0" y="145154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036508" y="9447772"/>
            <a:ext cx="4393457" cy="839228"/>
            <a:chOff x="0" y="0"/>
            <a:chExt cx="1157124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480669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91079" y="9258300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-5400000">
            <a:off x="10593203" y="2482402"/>
            <a:ext cx="6709253" cy="5845101"/>
            <a:chOff x="0" y="0"/>
            <a:chExt cx="6350000" cy="553212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5532120"/>
            </a:xfrm>
            <a:custGeom>
              <a:avLst/>
              <a:gdLst/>
              <a:ahLst/>
              <a:cxnLst/>
              <a:rect r="r" b="b" t="t" l="l"/>
              <a:pathLst>
                <a:path h="5532120" w="6350000">
                  <a:moveTo>
                    <a:pt x="4762500" y="0"/>
                  </a:moveTo>
                  <a:lnTo>
                    <a:pt x="1587500" y="0"/>
                  </a:lnTo>
                  <a:lnTo>
                    <a:pt x="0" y="2766060"/>
                  </a:lnTo>
                  <a:lnTo>
                    <a:pt x="1587500" y="5532120"/>
                  </a:lnTo>
                  <a:lnTo>
                    <a:pt x="4762500" y="5532120"/>
                  </a:lnTo>
                  <a:lnTo>
                    <a:pt x="6350000" y="2766060"/>
                  </a:lnTo>
                  <a:lnTo>
                    <a:pt x="4762500" y="0"/>
                  </a:lnTo>
                  <a:close/>
                  <a:moveTo>
                    <a:pt x="4676140" y="5382260"/>
                  </a:moveTo>
                  <a:lnTo>
                    <a:pt x="1673860" y="5382260"/>
                  </a:lnTo>
                  <a:lnTo>
                    <a:pt x="172720" y="2766060"/>
                  </a:lnTo>
                  <a:lnTo>
                    <a:pt x="1673860" y="149860"/>
                  </a:lnTo>
                  <a:lnTo>
                    <a:pt x="4676140" y="149860"/>
                  </a:lnTo>
                  <a:lnTo>
                    <a:pt x="6177280" y="2766060"/>
                  </a:lnTo>
                  <a:lnTo>
                    <a:pt x="4676140" y="5382260"/>
                  </a:lnTo>
                  <a:close/>
                </a:path>
              </a:pathLst>
            </a:custGeom>
            <a:solidFill>
              <a:srgbClr val="0D7377"/>
            </a:solidFill>
          </p:spPr>
        </p:sp>
      </p:grpSp>
      <p:sp>
        <p:nvSpPr>
          <p:cNvPr name="AutoShape 19" id="19"/>
          <p:cNvSpPr/>
          <p:nvPr/>
        </p:nvSpPr>
        <p:spPr>
          <a:xfrm rot="1788959">
            <a:off x="13703365" y="1809816"/>
            <a:ext cx="3317663" cy="0"/>
          </a:xfrm>
          <a:prstGeom prst="line">
            <a:avLst/>
          </a:prstGeom>
          <a:ln cap="flat" w="85725">
            <a:solidFill>
              <a:srgbClr val="0D737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rot="9045464">
            <a:off x="10877874" y="1795575"/>
            <a:ext cx="3317663" cy="0"/>
          </a:xfrm>
          <a:prstGeom prst="line">
            <a:avLst/>
          </a:prstGeom>
          <a:ln cap="flat" w="85725">
            <a:solidFill>
              <a:srgbClr val="0D737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11356087" y="2412179"/>
            <a:ext cx="5183484" cy="5985547"/>
            <a:chOff x="0" y="0"/>
            <a:chExt cx="54991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7736" t="0" r="-7736" b="0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028700" y="2703703"/>
            <a:ext cx="7702961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>
                <a:solidFill>
                  <a:srgbClr val="FFFFFF"/>
                </a:solidFill>
                <a:latin typeface="League Spartan"/>
              </a:rPr>
              <a:t>Introduction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4639999"/>
            <a:ext cx="8400592" cy="265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18"/>
              </a:lnSpc>
            </a:pPr>
            <a:r>
              <a:rPr lang="en-US" sz="2399" spc="95">
                <a:solidFill>
                  <a:srgbClr val="FFFFFF"/>
                </a:solidFill>
                <a:latin typeface="Montserrat Semi-Bold"/>
              </a:rPr>
              <a:t>     As a web developer, creating and maintaining a blog is essential. In this presentation, I will be sharing why IBM Cloud Static Web Apps is the perfect platform to host your personal blog.</a:t>
            </a:r>
          </a:p>
          <a:p>
            <a:pPr algn="just">
              <a:lnSpc>
                <a:spcPts val="4318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-189472"/>
            <a:ext cx="6430022" cy="1005244"/>
            <a:chOff x="0" y="0"/>
            <a:chExt cx="8573363" cy="134032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208472"/>
              <a:ext cx="4834016" cy="923383"/>
              <a:chOff x="0" y="0"/>
              <a:chExt cx="1157124" cy="22103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157125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1157125">
                    <a:moveTo>
                      <a:pt x="203200" y="0"/>
                    </a:moveTo>
                    <a:lnTo>
                      <a:pt x="1157125" y="0"/>
                    </a:lnTo>
                    <a:lnTo>
                      <a:pt x="953925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3869867" y="0"/>
              <a:ext cx="2931601" cy="1340326"/>
              <a:chOff x="0" y="0"/>
              <a:chExt cx="483446" cy="22103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5641762" y="0"/>
              <a:ext cx="2931601" cy="1340326"/>
              <a:chOff x="0" y="0"/>
              <a:chExt cx="483446" cy="22103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0">
            <a:off x="13089001" y="9471228"/>
            <a:ext cx="6430022" cy="1005244"/>
            <a:chOff x="0" y="0"/>
            <a:chExt cx="8573363" cy="1340326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208472"/>
              <a:ext cx="4834016" cy="923383"/>
              <a:chOff x="0" y="0"/>
              <a:chExt cx="1157124" cy="22103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57125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1157125">
                    <a:moveTo>
                      <a:pt x="203200" y="0"/>
                    </a:moveTo>
                    <a:lnTo>
                      <a:pt x="1157125" y="0"/>
                    </a:lnTo>
                    <a:lnTo>
                      <a:pt x="953925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3869867" y="0"/>
              <a:ext cx="2931601" cy="1340326"/>
              <a:chOff x="0" y="0"/>
              <a:chExt cx="483446" cy="221031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5641762" y="0"/>
              <a:ext cx="2931601" cy="1340326"/>
              <a:chOff x="0" y="0"/>
              <a:chExt cx="483446" cy="221031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</p:grpSp>
      <p:grpSp>
        <p:nvGrpSpPr>
          <p:cNvPr name="Group 22" id="22"/>
          <p:cNvGrpSpPr/>
          <p:nvPr/>
        </p:nvGrpSpPr>
        <p:grpSpPr>
          <a:xfrm rot="0">
            <a:off x="-92699" y="2918000"/>
            <a:ext cx="5143447" cy="3715381"/>
            <a:chOff x="0" y="0"/>
            <a:chExt cx="6857929" cy="4953842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1093459" y="0"/>
              <a:ext cx="5764470" cy="4953842"/>
              <a:chOff x="0" y="0"/>
              <a:chExt cx="812800" cy="6985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37421" lIns="37421" bIns="37421" rIns="37421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0" y="415728"/>
              <a:ext cx="4887683" cy="4122385"/>
              <a:chOff x="0" y="0"/>
              <a:chExt cx="1721018" cy="1451547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1721018" cy="1451547"/>
              </a:xfrm>
              <a:custGeom>
                <a:avLst/>
                <a:gdLst/>
                <a:ahLst/>
                <a:cxnLst/>
                <a:rect r="r" b="b" t="t" l="l"/>
                <a:pathLst>
                  <a:path h="1451547" w="1721018">
                    <a:moveTo>
                      <a:pt x="0" y="0"/>
                    </a:moveTo>
                    <a:lnTo>
                      <a:pt x="1721018" y="0"/>
                    </a:lnTo>
                    <a:lnTo>
                      <a:pt x="1721018" y="1451547"/>
                    </a:lnTo>
                    <a:lnTo>
                      <a:pt x="0" y="1451547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37421" lIns="37421" bIns="37421" rIns="3742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1466493" y="290905"/>
              <a:ext cx="5018402" cy="4372031"/>
              <a:chOff x="0" y="0"/>
              <a:chExt cx="6350000" cy="553212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6350000" cy="5532120"/>
              </a:xfrm>
              <a:custGeom>
                <a:avLst/>
                <a:gdLst/>
                <a:ahLst/>
                <a:cxnLst/>
                <a:rect r="r" b="b" t="t" l="l"/>
                <a:pathLst>
                  <a:path h="5532120" w="6350000">
                    <a:moveTo>
                      <a:pt x="4762500" y="0"/>
                    </a:moveTo>
                    <a:lnTo>
                      <a:pt x="1587500" y="0"/>
                    </a:lnTo>
                    <a:lnTo>
                      <a:pt x="0" y="2766060"/>
                    </a:lnTo>
                    <a:lnTo>
                      <a:pt x="1587500" y="5532120"/>
                    </a:lnTo>
                    <a:lnTo>
                      <a:pt x="4762500" y="5532120"/>
                    </a:lnTo>
                    <a:lnTo>
                      <a:pt x="6350000" y="2766060"/>
                    </a:lnTo>
                    <a:lnTo>
                      <a:pt x="4762500" y="0"/>
                    </a:lnTo>
                    <a:close/>
                    <a:moveTo>
                      <a:pt x="4676140" y="5382260"/>
                    </a:moveTo>
                    <a:lnTo>
                      <a:pt x="1673860" y="5382260"/>
                    </a:lnTo>
                    <a:lnTo>
                      <a:pt x="172720" y="2766060"/>
                    </a:lnTo>
                    <a:lnTo>
                      <a:pt x="1673860" y="149860"/>
                    </a:lnTo>
                    <a:lnTo>
                      <a:pt x="4676140" y="149860"/>
                    </a:lnTo>
                    <a:lnTo>
                      <a:pt x="6177280" y="2766060"/>
                    </a:lnTo>
                    <a:lnTo>
                      <a:pt x="4676140" y="538226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AutoShape 31" id="31"/>
            <p:cNvSpPr/>
            <p:nvPr/>
          </p:nvSpPr>
          <p:spPr>
            <a:xfrm rot="-7193308">
              <a:off x="-119620" y="3501737"/>
              <a:ext cx="2481553" cy="0"/>
            </a:xfrm>
            <a:prstGeom prst="line">
              <a:avLst/>
            </a:prstGeom>
            <a:ln cap="flat" w="67702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2" id="32"/>
            <p:cNvSpPr/>
            <p:nvPr/>
          </p:nvSpPr>
          <p:spPr>
            <a:xfrm rot="-3598859">
              <a:off x="-122033" y="1381190"/>
              <a:ext cx="2481553" cy="0"/>
            </a:xfrm>
            <a:prstGeom prst="line">
              <a:avLst/>
            </a:prstGeom>
            <a:ln cap="flat" w="67702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33" id="33"/>
            <p:cNvSpPr txBox="true"/>
            <p:nvPr/>
          </p:nvSpPr>
          <p:spPr>
            <a:xfrm rot="0">
              <a:off x="1633482" y="2103623"/>
              <a:ext cx="4684423" cy="891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32"/>
                </a:lnSpc>
              </a:pPr>
              <a:r>
                <a:rPr lang="en-US" sz="4832">
                  <a:solidFill>
                    <a:srgbClr val="FFFFFF"/>
                  </a:solidFill>
                  <a:latin typeface="League Spartan"/>
                </a:rPr>
                <a:t>Benifits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7492357" y="419614"/>
            <a:ext cx="9362244" cy="2019552"/>
            <a:chOff x="0" y="0"/>
            <a:chExt cx="3238108" cy="6985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3238108" cy="698500"/>
            </a:xfrm>
            <a:custGeom>
              <a:avLst/>
              <a:gdLst/>
              <a:ahLst/>
              <a:cxnLst/>
              <a:rect r="r" b="b" t="t" l="l"/>
              <a:pathLst>
                <a:path h="698500" w="3238108">
                  <a:moveTo>
                    <a:pt x="3238108" y="349250"/>
                  </a:moveTo>
                  <a:lnTo>
                    <a:pt x="3034908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3034908" y="0"/>
                  </a:lnTo>
                  <a:lnTo>
                    <a:pt x="3238108" y="34925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51205" lIns="51205" bIns="51205" rIns="51205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37" id="37"/>
          <p:cNvGrpSpPr>
            <a:grpSpLocks noChangeAspect="true"/>
          </p:cNvGrpSpPr>
          <p:nvPr/>
        </p:nvGrpSpPr>
        <p:grpSpPr>
          <a:xfrm rot="0">
            <a:off x="6839284" y="419614"/>
            <a:ext cx="2331250" cy="2018757"/>
            <a:chOff x="0" y="0"/>
            <a:chExt cx="4282440" cy="37084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4865" t="0" r="-14865" b="0"/>
              </a:stretch>
            </a:blipFill>
          </p:spPr>
        </p:sp>
      </p:grpSp>
      <p:sp>
        <p:nvSpPr>
          <p:cNvPr name="TextBox 39" id="39"/>
          <p:cNvSpPr txBox="true"/>
          <p:nvPr/>
        </p:nvSpPr>
        <p:spPr>
          <a:xfrm rot="0">
            <a:off x="9475243" y="595271"/>
            <a:ext cx="2652577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League Spartan"/>
              </a:rPr>
              <a:t>Simplicity</a:t>
            </a:r>
          </a:p>
          <a:p>
            <a:pPr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40" id="40"/>
          <p:cNvSpPr txBox="true"/>
          <p:nvPr/>
        </p:nvSpPr>
        <p:spPr>
          <a:xfrm rot="0">
            <a:off x="9553999" y="1253161"/>
            <a:ext cx="7218716" cy="927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88"/>
              </a:lnSpc>
            </a:pPr>
            <a:r>
              <a:rPr lang="en-US" sz="2039" spc="81">
                <a:solidFill>
                  <a:srgbClr val="FFFFFF"/>
                </a:solidFill>
                <a:latin typeface="Montserrat Semi-Bold"/>
              </a:rPr>
              <a:t>IBM Cloud Static Web Apps offers a minimalistic design interface, making it easy to use even for beginners</a:t>
            </a:r>
          </a:p>
        </p:txBody>
      </p:sp>
      <p:grpSp>
        <p:nvGrpSpPr>
          <p:cNvPr name="Group 41" id="41"/>
          <p:cNvGrpSpPr/>
          <p:nvPr/>
        </p:nvGrpSpPr>
        <p:grpSpPr>
          <a:xfrm rot="0">
            <a:off x="6831341" y="2660693"/>
            <a:ext cx="10023260" cy="2090134"/>
            <a:chOff x="0" y="0"/>
            <a:chExt cx="13364347" cy="2786845"/>
          </a:xfrm>
        </p:grpSpPr>
        <p:grpSp>
          <p:nvGrpSpPr>
            <p:cNvPr name="Group 42" id="42"/>
            <p:cNvGrpSpPr/>
            <p:nvPr/>
          </p:nvGrpSpPr>
          <p:grpSpPr>
            <a:xfrm rot="0">
              <a:off x="814240" y="0"/>
              <a:ext cx="12550107" cy="2707213"/>
              <a:chOff x="0" y="0"/>
              <a:chExt cx="3238108" cy="6985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3238108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238108">
                    <a:moveTo>
                      <a:pt x="3238108" y="349250"/>
                    </a:moveTo>
                    <a:lnTo>
                      <a:pt x="3034908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034908" y="0"/>
                    </a:lnTo>
                    <a:lnTo>
                      <a:pt x="3238108" y="34925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1480" lIns="51480" bIns="51480" rIns="5148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45" id="45"/>
            <p:cNvGrpSpPr>
              <a:grpSpLocks noChangeAspect="true"/>
            </p:cNvGrpSpPr>
            <p:nvPr/>
          </p:nvGrpSpPr>
          <p:grpSpPr>
            <a:xfrm rot="0">
              <a:off x="0" y="0"/>
              <a:ext cx="3125045" cy="2706148"/>
              <a:chOff x="0" y="0"/>
              <a:chExt cx="4282440" cy="3708400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4282440" cy="3708400"/>
              </a:xfrm>
              <a:custGeom>
                <a:avLst/>
                <a:gdLst/>
                <a:ahLst/>
                <a:cxnLst/>
                <a:rect r="r" b="b" t="t" l="l"/>
                <a:pathLst>
                  <a:path h="3708400" w="4282440">
                    <a:moveTo>
                      <a:pt x="3211830" y="0"/>
                    </a:moveTo>
                    <a:lnTo>
                      <a:pt x="1070610" y="0"/>
                    </a:lnTo>
                    <a:lnTo>
                      <a:pt x="0" y="1854200"/>
                    </a:lnTo>
                    <a:lnTo>
                      <a:pt x="1070610" y="3708400"/>
                    </a:lnTo>
                    <a:lnTo>
                      <a:pt x="3211830" y="3708400"/>
                    </a:lnTo>
                    <a:lnTo>
                      <a:pt x="4282440" y="185420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58244" t="0" r="-58244" b="0"/>
                </a:stretch>
              </a:blipFill>
            </p:spPr>
          </p:sp>
        </p:grpSp>
        <p:sp>
          <p:nvSpPr>
            <p:cNvPr name="TextBox 47" id="47"/>
            <p:cNvSpPr txBox="true"/>
            <p:nvPr/>
          </p:nvSpPr>
          <p:spPr>
            <a:xfrm rot="0">
              <a:off x="3533509" y="192235"/>
              <a:ext cx="3555784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League Spartan"/>
                </a:rPr>
                <a:t>Security</a:t>
              </a:r>
            </a:p>
          </p:txBody>
        </p:sp>
        <p:sp>
          <p:nvSpPr>
            <p:cNvPr name="TextBox 48" id="48"/>
            <p:cNvSpPr txBox="true"/>
            <p:nvPr/>
          </p:nvSpPr>
          <p:spPr>
            <a:xfrm rot="0">
              <a:off x="3639081" y="1107846"/>
              <a:ext cx="9676703" cy="16789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00"/>
                </a:lnSpc>
              </a:pPr>
              <a:r>
                <a:rPr lang="en-US" sz="2049" spc="81">
                  <a:solidFill>
                    <a:srgbClr val="FFFFFF"/>
                  </a:solidFill>
                  <a:latin typeface="Montserrat Semi-Bold"/>
                </a:rPr>
                <a:t>IBM Cloud Static Web Apps includes in-built security options, ensuring the privacy and safety of your data.</a:t>
              </a:r>
            </a:p>
            <a:p>
              <a:pPr>
                <a:lnSpc>
                  <a:spcPts val="2488"/>
                </a:lnSpc>
              </a:pP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7484414" y="4955893"/>
            <a:ext cx="9362244" cy="2019552"/>
            <a:chOff x="0" y="0"/>
            <a:chExt cx="3238108" cy="69850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3238108" cy="698500"/>
            </a:xfrm>
            <a:custGeom>
              <a:avLst/>
              <a:gdLst/>
              <a:ahLst/>
              <a:cxnLst/>
              <a:rect r="r" b="b" t="t" l="l"/>
              <a:pathLst>
                <a:path h="698500" w="3238108">
                  <a:moveTo>
                    <a:pt x="3238108" y="349250"/>
                  </a:moveTo>
                  <a:lnTo>
                    <a:pt x="3034908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3034908" y="0"/>
                  </a:lnTo>
                  <a:lnTo>
                    <a:pt x="3238108" y="34925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51205" lIns="51205" bIns="51205" rIns="51205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52" id="52"/>
          <p:cNvGrpSpPr>
            <a:grpSpLocks noChangeAspect="true"/>
          </p:cNvGrpSpPr>
          <p:nvPr/>
        </p:nvGrpSpPr>
        <p:grpSpPr>
          <a:xfrm rot="0">
            <a:off x="6831341" y="4955893"/>
            <a:ext cx="2331250" cy="2018757"/>
            <a:chOff x="0" y="0"/>
            <a:chExt cx="4282440" cy="370840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30710" t="0" r="0" b="0"/>
              </a:stretch>
            </a:blipFill>
          </p:spPr>
        </p:sp>
      </p:grpSp>
      <p:sp>
        <p:nvSpPr>
          <p:cNvPr name="TextBox 54" id="54"/>
          <p:cNvSpPr txBox="true"/>
          <p:nvPr/>
        </p:nvSpPr>
        <p:spPr>
          <a:xfrm rot="0">
            <a:off x="9467301" y="5091887"/>
            <a:ext cx="3688113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League Spartan"/>
              </a:rPr>
              <a:t>Data Analytics</a:t>
            </a:r>
          </a:p>
          <a:p>
            <a:pPr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55" id="55"/>
          <p:cNvSpPr txBox="true"/>
          <p:nvPr/>
        </p:nvSpPr>
        <p:spPr>
          <a:xfrm rot="0">
            <a:off x="9489416" y="5789052"/>
            <a:ext cx="7218716" cy="1238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88"/>
              </a:lnSpc>
            </a:pPr>
            <a:r>
              <a:rPr lang="en-US" sz="2039" spc="81">
                <a:solidFill>
                  <a:srgbClr val="FFFFFF"/>
                </a:solidFill>
                <a:latin typeface="Montserrat Semi-Bold"/>
              </a:rPr>
              <a:t>IBM Cloud Static Web Apps provides real-time data analytics to help you track and measure your website traffic.</a:t>
            </a:r>
          </a:p>
          <a:p>
            <a:pPr>
              <a:lnSpc>
                <a:spcPts val="2488"/>
              </a:lnSpc>
            </a:pPr>
          </a:p>
        </p:txBody>
      </p:sp>
      <p:grpSp>
        <p:nvGrpSpPr>
          <p:cNvPr name="Group 56" id="56"/>
          <p:cNvGrpSpPr/>
          <p:nvPr/>
        </p:nvGrpSpPr>
        <p:grpSpPr>
          <a:xfrm rot="0">
            <a:off x="7449964" y="7237317"/>
            <a:ext cx="9412580" cy="2030410"/>
            <a:chOff x="0" y="0"/>
            <a:chExt cx="3238108" cy="698500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3238108" cy="698500"/>
            </a:xfrm>
            <a:custGeom>
              <a:avLst/>
              <a:gdLst/>
              <a:ahLst/>
              <a:cxnLst/>
              <a:rect r="r" b="b" t="t" l="l"/>
              <a:pathLst>
                <a:path h="698500" w="3238108">
                  <a:moveTo>
                    <a:pt x="3238108" y="349250"/>
                  </a:moveTo>
                  <a:lnTo>
                    <a:pt x="3034908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3034908" y="0"/>
                  </a:lnTo>
                  <a:lnTo>
                    <a:pt x="3238108" y="34925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51480" lIns="51480" bIns="51480" rIns="5148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59" id="59"/>
          <p:cNvGrpSpPr>
            <a:grpSpLocks noChangeAspect="true"/>
          </p:cNvGrpSpPr>
          <p:nvPr/>
        </p:nvGrpSpPr>
        <p:grpSpPr>
          <a:xfrm rot="0">
            <a:off x="6839284" y="7237317"/>
            <a:ext cx="2343784" cy="2029611"/>
            <a:chOff x="0" y="0"/>
            <a:chExt cx="4282440" cy="3708400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-14987" t="0" r="-14987" b="0"/>
              </a:stretch>
            </a:blipFill>
          </p:spPr>
        </p:sp>
      </p:grpSp>
      <p:sp>
        <p:nvSpPr>
          <p:cNvPr name="TextBox 61" id="61"/>
          <p:cNvSpPr txBox="true"/>
          <p:nvPr/>
        </p:nvSpPr>
        <p:spPr>
          <a:xfrm rot="0">
            <a:off x="9489416" y="7364825"/>
            <a:ext cx="2666838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League Spartan"/>
              </a:rPr>
              <a:t>Accessibility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62" id="62"/>
          <p:cNvSpPr txBox="true"/>
          <p:nvPr/>
        </p:nvSpPr>
        <p:spPr>
          <a:xfrm rot="0">
            <a:off x="9568594" y="8075346"/>
            <a:ext cx="7257527" cy="937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88"/>
              </a:lnSpc>
            </a:pPr>
            <a:r>
              <a:rPr lang="en-US" sz="2039" spc="81">
                <a:solidFill>
                  <a:srgbClr val="FFFFFF"/>
                </a:solidFill>
                <a:latin typeface="Montserrat Semi-Bold"/>
              </a:rPr>
              <a:t>IBM Cloud Static Web Apps allows access to its features from any location, making it ideal for remote blogging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-189472"/>
            <a:ext cx="6133534" cy="958893"/>
            <a:chOff x="0" y="0"/>
            <a:chExt cx="8178046" cy="127852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198859"/>
              <a:ext cx="4611121" cy="880806"/>
              <a:chOff x="0" y="0"/>
              <a:chExt cx="1157124" cy="22103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157125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1157125">
                    <a:moveTo>
                      <a:pt x="203200" y="0"/>
                    </a:moveTo>
                    <a:lnTo>
                      <a:pt x="1157125" y="0"/>
                    </a:lnTo>
                    <a:lnTo>
                      <a:pt x="953925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3691428" y="0"/>
              <a:ext cx="2796425" cy="1278523"/>
              <a:chOff x="0" y="0"/>
              <a:chExt cx="483446" cy="22103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5381621" y="0"/>
              <a:ext cx="2796425" cy="1278523"/>
              <a:chOff x="0" y="0"/>
              <a:chExt cx="483446" cy="22103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0">
            <a:off x="13384863" y="9517482"/>
            <a:ext cx="6134160" cy="958990"/>
            <a:chOff x="0" y="0"/>
            <a:chExt cx="8178880" cy="1278654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198879"/>
              <a:ext cx="4611591" cy="880895"/>
              <a:chOff x="0" y="0"/>
              <a:chExt cx="1157124" cy="22103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57125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1157125">
                    <a:moveTo>
                      <a:pt x="203200" y="0"/>
                    </a:moveTo>
                    <a:lnTo>
                      <a:pt x="1157125" y="0"/>
                    </a:lnTo>
                    <a:lnTo>
                      <a:pt x="953925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3691804" y="0"/>
              <a:ext cx="2796710" cy="1278654"/>
              <a:chOff x="0" y="0"/>
              <a:chExt cx="483446" cy="221031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5382170" y="0"/>
              <a:ext cx="2796710" cy="1278654"/>
              <a:chOff x="0" y="0"/>
              <a:chExt cx="483446" cy="221031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22" id="22"/>
          <p:cNvGrpSpPr/>
          <p:nvPr/>
        </p:nvGrpSpPr>
        <p:grpSpPr>
          <a:xfrm rot="0">
            <a:off x="852747" y="2822132"/>
            <a:ext cx="4495490" cy="3863312"/>
            <a:chOff x="0" y="0"/>
            <a:chExt cx="812800" cy="6985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29633" lIns="29633" bIns="29633" rIns="29633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0" y="3146342"/>
            <a:ext cx="3811717" cy="3214891"/>
            <a:chOff x="0" y="0"/>
            <a:chExt cx="1721018" cy="145154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721018" cy="1451547"/>
            </a:xfrm>
            <a:custGeom>
              <a:avLst/>
              <a:gdLst/>
              <a:ahLst/>
              <a:cxnLst/>
              <a:rect r="r" b="b" t="t" l="l"/>
              <a:pathLst>
                <a:path h="1451547" w="1721018">
                  <a:moveTo>
                    <a:pt x="0" y="0"/>
                  </a:moveTo>
                  <a:lnTo>
                    <a:pt x="1721018" y="0"/>
                  </a:lnTo>
                  <a:lnTo>
                    <a:pt x="1721018" y="1451547"/>
                  </a:lnTo>
                  <a:lnTo>
                    <a:pt x="0" y="1451547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29633" lIns="29633" bIns="29633" rIns="29633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43662" y="3048997"/>
            <a:ext cx="3913659" cy="3409580"/>
            <a:chOff x="0" y="0"/>
            <a:chExt cx="6350000" cy="553212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350000" cy="5532120"/>
            </a:xfrm>
            <a:custGeom>
              <a:avLst/>
              <a:gdLst/>
              <a:ahLst/>
              <a:cxnLst/>
              <a:rect r="r" b="b" t="t" l="l"/>
              <a:pathLst>
                <a:path h="5532120" w="6350000">
                  <a:moveTo>
                    <a:pt x="4762500" y="0"/>
                  </a:moveTo>
                  <a:lnTo>
                    <a:pt x="1587500" y="0"/>
                  </a:lnTo>
                  <a:lnTo>
                    <a:pt x="0" y="2766060"/>
                  </a:lnTo>
                  <a:lnTo>
                    <a:pt x="1587500" y="5532120"/>
                  </a:lnTo>
                  <a:lnTo>
                    <a:pt x="4762500" y="5532120"/>
                  </a:lnTo>
                  <a:lnTo>
                    <a:pt x="6350000" y="2766060"/>
                  </a:lnTo>
                  <a:lnTo>
                    <a:pt x="4762500" y="0"/>
                  </a:lnTo>
                  <a:close/>
                  <a:moveTo>
                    <a:pt x="4676140" y="5382260"/>
                  </a:moveTo>
                  <a:lnTo>
                    <a:pt x="1673860" y="5382260"/>
                  </a:lnTo>
                  <a:lnTo>
                    <a:pt x="172720" y="2766060"/>
                  </a:lnTo>
                  <a:lnTo>
                    <a:pt x="1673860" y="149860"/>
                  </a:lnTo>
                  <a:lnTo>
                    <a:pt x="4676140" y="149860"/>
                  </a:lnTo>
                  <a:lnTo>
                    <a:pt x="6177280" y="2766060"/>
                  </a:lnTo>
                  <a:lnTo>
                    <a:pt x="4676140" y="53822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AutoShape 30" id="30"/>
          <p:cNvSpPr/>
          <p:nvPr/>
        </p:nvSpPr>
        <p:spPr>
          <a:xfrm rot="-7193308">
            <a:off x="-93287" y="5554399"/>
            <a:ext cx="1935268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1" id="31"/>
          <p:cNvSpPr/>
          <p:nvPr/>
        </p:nvSpPr>
        <p:spPr>
          <a:xfrm rot="-3598859">
            <a:off x="-95169" y="3900666"/>
            <a:ext cx="1935268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2" id="32"/>
          <p:cNvSpPr txBox="true"/>
          <p:nvPr/>
        </p:nvSpPr>
        <p:spPr>
          <a:xfrm rot="0">
            <a:off x="1377177" y="4170887"/>
            <a:ext cx="3392746" cy="154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>
                <a:solidFill>
                  <a:srgbClr val="FFFFFF"/>
                </a:solidFill>
                <a:latin typeface="League Spartan"/>
              </a:rPr>
              <a:t>Creating Your Blog</a:t>
            </a:r>
          </a:p>
          <a:p>
            <a:pPr algn="ctr">
              <a:lnSpc>
                <a:spcPts val="4000"/>
              </a:lnSpc>
            </a:pPr>
            <a:r>
              <a:rPr lang="en-US" sz="4000">
                <a:solidFill>
                  <a:srgbClr val="FFFFFF"/>
                </a:solidFill>
                <a:latin typeface="League Spartan"/>
              </a:rPr>
              <a:t>Services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5758832" y="1028700"/>
            <a:ext cx="12203660" cy="7112798"/>
            <a:chOff x="0" y="0"/>
            <a:chExt cx="16271547" cy="9483731"/>
          </a:xfrm>
        </p:grpSpPr>
        <p:grpSp>
          <p:nvGrpSpPr>
            <p:cNvPr name="Group 34" id="34"/>
            <p:cNvGrpSpPr/>
            <p:nvPr/>
          </p:nvGrpSpPr>
          <p:grpSpPr>
            <a:xfrm rot="0">
              <a:off x="1982085" y="610955"/>
              <a:ext cx="14289462" cy="2583930"/>
              <a:chOff x="0" y="0"/>
              <a:chExt cx="3862794" cy="6985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3862794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862794">
                    <a:moveTo>
                      <a:pt x="3862794" y="349250"/>
                    </a:moveTo>
                    <a:lnTo>
                      <a:pt x="3659594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659594" y="0"/>
                    </a:lnTo>
                    <a:lnTo>
                      <a:pt x="3862794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9022" lIns="59022" bIns="59022" rIns="59022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37" id="37"/>
            <p:cNvSpPr txBox="true"/>
            <p:nvPr/>
          </p:nvSpPr>
          <p:spPr>
            <a:xfrm rot="0">
              <a:off x="3529851" y="776997"/>
              <a:ext cx="4962274" cy="14815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54"/>
                </a:lnSpc>
              </a:pPr>
              <a:r>
                <a:rPr lang="en-US" sz="3253">
                  <a:solidFill>
                    <a:srgbClr val="FFFFFF"/>
                  </a:solidFill>
                  <a:latin typeface="League Spartan"/>
                </a:rPr>
                <a:t>Sign Up</a:t>
              </a:r>
            </a:p>
            <a:p>
              <a:pPr>
                <a:lnSpc>
                  <a:spcPts val="4554"/>
                </a:lnSpc>
                <a:spcBef>
                  <a:spcPct val="0"/>
                </a:spcBef>
              </a:pP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3529851" y="1455384"/>
              <a:ext cx="11974577" cy="13260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83"/>
                </a:lnSpc>
              </a:pPr>
              <a:r>
                <a:rPr lang="en-US" sz="2199" spc="87">
                  <a:solidFill>
                    <a:srgbClr val="FFFFFF"/>
                  </a:solidFill>
                  <a:latin typeface="Montserrat Semi-Bold"/>
                </a:rPr>
                <a:t>To get started, sign up for IBM Cloud Static Web Apps and create a new project where you can begin building your blog</a:t>
              </a:r>
            </a:p>
          </p:txBody>
        </p:sp>
        <p:grpSp>
          <p:nvGrpSpPr>
            <p:cNvPr name="Group 39" id="39"/>
            <p:cNvGrpSpPr/>
            <p:nvPr/>
          </p:nvGrpSpPr>
          <p:grpSpPr>
            <a:xfrm rot="0">
              <a:off x="43262" y="1187702"/>
              <a:ext cx="1605095" cy="1379379"/>
              <a:chOff x="0" y="0"/>
              <a:chExt cx="812800" cy="6985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</p:spPr>
            <p:txBody>
              <a:bodyPr anchor="ctr" rtlCol="false" tIns="57683" lIns="57683" bIns="57683" rIns="57683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0" y="7336996"/>
              <a:ext cx="1605095" cy="1379379"/>
              <a:chOff x="0" y="0"/>
              <a:chExt cx="812800" cy="6985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</p:spPr>
            <p:txBody>
              <a:bodyPr anchor="ctr" rtlCol="false" tIns="57683" lIns="57683" bIns="57683" rIns="57683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AutoShape 45" id="45"/>
            <p:cNvSpPr/>
            <p:nvPr/>
          </p:nvSpPr>
          <p:spPr>
            <a:xfrm>
              <a:off x="756910" y="479331"/>
              <a:ext cx="0" cy="8849426"/>
            </a:xfrm>
            <a:prstGeom prst="line">
              <a:avLst/>
            </a:prstGeom>
            <a:ln cap="flat" w="177800">
              <a:solidFill>
                <a:srgbClr val="0D7377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46" id="46"/>
            <p:cNvGrpSpPr/>
            <p:nvPr/>
          </p:nvGrpSpPr>
          <p:grpSpPr>
            <a:xfrm rot="0">
              <a:off x="0" y="4345978"/>
              <a:ext cx="1605095" cy="1379379"/>
              <a:chOff x="0" y="0"/>
              <a:chExt cx="812800" cy="698500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48" id="48"/>
              <p:cNvSpPr txBox="true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</p:spPr>
            <p:txBody>
              <a:bodyPr anchor="ctr" rtlCol="false" tIns="57683" lIns="57683" bIns="57683" rIns="57683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49" id="49"/>
            <p:cNvSpPr txBox="true"/>
            <p:nvPr/>
          </p:nvSpPr>
          <p:spPr>
            <a:xfrm rot="0">
              <a:off x="590123" y="4382934"/>
              <a:ext cx="511373" cy="1200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88"/>
                </a:lnSpc>
              </a:pPr>
              <a:r>
                <a:rPr lang="en-US" sz="5420">
                  <a:solidFill>
                    <a:srgbClr val="FFFFFF"/>
                  </a:solidFill>
                  <a:latin typeface="Canva Sans Bold"/>
                </a:rPr>
                <a:t>2</a:t>
              </a:r>
            </a:p>
          </p:txBody>
        </p:sp>
        <p:sp>
          <p:nvSpPr>
            <p:cNvPr name="TextBox 50" id="50"/>
            <p:cNvSpPr txBox="true"/>
            <p:nvPr/>
          </p:nvSpPr>
          <p:spPr>
            <a:xfrm rot="0">
              <a:off x="502528" y="7330690"/>
              <a:ext cx="542355" cy="1200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88"/>
                </a:lnSpc>
              </a:pPr>
              <a:r>
                <a:rPr lang="en-US" sz="5420">
                  <a:solidFill>
                    <a:srgbClr val="FFFFFF"/>
                  </a:solidFill>
                  <a:latin typeface="Canva Sans Bold"/>
                </a:rPr>
                <a:t>3</a:t>
              </a:r>
            </a:p>
          </p:txBody>
        </p:sp>
        <p:grpSp>
          <p:nvGrpSpPr>
            <p:cNvPr name="Group 51" id="51"/>
            <p:cNvGrpSpPr/>
            <p:nvPr/>
          </p:nvGrpSpPr>
          <p:grpSpPr>
            <a:xfrm rot="0">
              <a:off x="1982085" y="3706356"/>
              <a:ext cx="14289462" cy="2557200"/>
              <a:chOff x="0" y="0"/>
              <a:chExt cx="3903171" cy="698500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3903171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903171">
                    <a:moveTo>
                      <a:pt x="3903171" y="349250"/>
                    </a:moveTo>
                    <a:lnTo>
                      <a:pt x="3699971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699971" y="0"/>
                    </a:lnTo>
                    <a:lnTo>
                      <a:pt x="3903171" y="34925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9022" lIns="59022" bIns="59022" rIns="59022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54" id="54"/>
            <p:cNvSpPr txBox="true"/>
            <p:nvPr/>
          </p:nvSpPr>
          <p:spPr>
            <a:xfrm rot="0">
              <a:off x="3541703" y="3803030"/>
              <a:ext cx="5823037" cy="14815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54"/>
                </a:lnSpc>
              </a:pPr>
              <a:r>
                <a:rPr lang="en-US" sz="3253">
                  <a:solidFill>
                    <a:srgbClr val="FFFFFF"/>
                  </a:solidFill>
                  <a:latin typeface="League Spartan"/>
                </a:rPr>
                <a:t>Build Your Site</a:t>
              </a:r>
            </a:p>
            <a:p>
              <a:pPr>
                <a:lnSpc>
                  <a:spcPts val="4554"/>
                </a:lnSpc>
                <a:spcBef>
                  <a:spcPct val="0"/>
                </a:spcBef>
              </a:pPr>
            </a:p>
          </p:txBody>
        </p:sp>
        <p:sp>
          <p:nvSpPr>
            <p:cNvPr name="TextBox 55" id="55"/>
            <p:cNvSpPr txBox="true"/>
            <p:nvPr/>
          </p:nvSpPr>
          <p:spPr>
            <a:xfrm rot="0">
              <a:off x="3529851" y="4585085"/>
              <a:ext cx="11974577" cy="13260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83"/>
                </a:lnSpc>
              </a:pPr>
              <a:r>
                <a:rPr lang="en-US" sz="2199" spc="87">
                  <a:solidFill>
                    <a:srgbClr val="FFFFFF"/>
                  </a:solidFill>
                  <a:latin typeface="Montserrat Semi-Bold"/>
                </a:rPr>
                <a:t>Choose a template, customize your layout and design, and use plug-ins and widgets to enhance your site's functionality</a:t>
              </a:r>
            </a:p>
          </p:txBody>
        </p:sp>
        <p:grpSp>
          <p:nvGrpSpPr>
            <p:cNvPr name="Group 56" id="56"/>
            <p:cNvGrpSpPr/>
            <p:nvPr/>
          </p:nvGrpSpPr>
          <p:grpSpPr>
            <a:xfrm rot="0">
              <a:off x="1982085" y="6771556"/>
              <a:ext cx="14289462" cy="2557200"/>
              <a:chOff x="0" y="0"/>
              <a:chExt cx="3903171" cy="698500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3903171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903171">
                    <a:moveTo>
                      <a:pt x="3903171" y="349250"/>
                    </a:moveTo>
                    <a:lnTo>
                      <a:pt x="3699971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699971" y="0"/>
                    </a:lnTo>
                    <a:lnTo>
                      <a:pt x="3903171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58" id="58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9022" lIns="59022" bIns="59022" rIns="59022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59" id="59"/>
            <p:cNvSpPr txBox="true"/>
            <p:nvPr/>
          </p:nvSpPr>
          <p:spPr>
            <a:xfrm rot="0">
              <a:off x="3541703" y="6868230"/>
              <a:ext cx="5823037" cy="14815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54"/>
                </a:lnSpc>
              </a:pPr>
              <a:r>
                <a:rPr lang="en-US" sz="3253">
                  <a:solidFill>
                    <a:srgbClr val="FFFFFF"/>
                  </a:solidFill>
                  <a:latin typeface="League Spartan"/>
                </a:rPr>
                <a:t>Create Posts</a:t>
              </a:r>
            </a:p>
            <a:p>
              <a:pPr>
                <a:lnSpc>
                  <a:spcPts val="4554"/>
                </a:lnSpc>
                <a:spcBef>
                  <a:spcPct val="0"/>
                </a:spcBef>
              </a:pPr>
            </a:p>
          </p:txBody>
        </p:sp>
        <p:sp>
          <p:nvSpPr>
            <p:cNvPr name="TextBox 60" id="60"/>
            <p:cNvSpPr txBox="true"/>
            <p:nvPr/>
          </p:nvSpPr>
          <p:spPr>
            <a:xfrm rot="0">
              <a:off x="3541703" y="7637585"/>
              <a:ext cx="11974577" cy="18461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83"/>
                </a:lnSpc>
              </a:pPr>
              <a:r>
                <a:rPr lang="en-US" sz="2199" spc="87">
                  <a:solidFill>
                    <a:srgbClr val="FFFFFF"/>
                  </a:solidFill>
                  <a:latin typeface="Montserrat Semi-Bold"/>
                </a:rPr>
                <a:t>Begin creating and formatting your blog posts by adding relevant content and media to engage with your audience.</a:t>
              </a:r>
            </a:p>
            <a:p>
              <a:pPr>
                <a:lnSpc>
                  <a:spcPts val="3118"/>
                </a:lnSpc>
              </a:pPr>
            </a:p>
          </p:txBody>
        </p:sp>
        <p:sp>
          <p:nvSpPr>
            <p:cNvPr name="TextBox 61" id="61"/>
            <p:cNvSpPr txBox="true"/>
            <p:nvPr/>
          </p:nvSpPr>
          <p:spPr>
            <a:xfrm rot="0">
              <a:off x="546861" y="-104775"/>
              <a:ext cx="511373" cy="24801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88"/>
                </a:lnSpc>
              </a:pPr>
              <a:r>
                <a:rPr lang="en-US" sz="5420">
                  <a:solidFill>
                    <a:srgbClr val="FFFFFF"/>
                  </a:solidFill>
                  <a:latin typeface="Canva Sans Bold"/>
                </a:rPr>
                <a:t>`1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737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6508" y="9447772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480669" y="9258300"/>
            <a:ext cx="2664422" cy="1218172"/>
            <a:chOff x="0" y="0"/>
            <a:chExt cx="483446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091079" y="9258300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532339" y="2388280"/>
            <a:ext cx="5726961" cy="8690210"/>
            <a:chOff x="0" y="0"/>
            <a:chExt cx="7635948" cy="11586947"/>
          </a:xfrm>
        </p:grpSpPr>
        <p:grpSp>
          <p:nvGrpSpPr>
            <p:cNvPr name="Group 12" id="12"/>
            <p:cNvGrpSpPr/>
            <p:nvPr/>
          </p:nvGrpSpPr>
          <p:grpSpPr>
            <a:xfrm rot="-5400000">
              <a:off x="-624759" y="624759"/>
              <a:ext cx="8885466" cy="7635948"/>
              <a:chOff x="0" y="0"/>
              <a:chExt cx="812800" cy="6985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-5400000">
              <a:off x="245867" y="4837678"/>
              <a:ext cx="7144214" cy="6354325"/>
              <a:chOff x="0" y="0"/>
              <a:chExt cx="1631985" cy="1451547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631985" cy="1451547"/>
              </a:xfrm>
              <a:custGeom>
                <a:avLst/>
                <a:gdLst/>
                <a:ahLst/>
                <a:cxnLst/>
                <a:rect r="r" b="b" t="t" l="l"/>
                <a:pathLst>
                  <a:path h="1451547" w="1631985">
                    <a:moveTo>
                      <a:pt x="0" y="0"/>
                    </a:moveTo>
                    <a:lnTo>
                      <a:pt x="1631985" y="0"/>
                    </a:lnTo>
                    <a:lnTo>
                      <a:pt x="1631985" y="1451547"/>
                    </a:lnTo>
                    <a:lnTo>
                      <a:pt x="0" y="1451547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-5400000">
              <a:off x="-49757" y="1073166"/>
              <a:ext cx="7735461" cy="6739134"/>
              <a:chOff x="0" y="0"/>
              <a:chExt cx="6350000" cy="553212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6350000" cy="5532120"/>
              </a:xfrm>
              <a:custGeom>
                <a:avLst/>
                <a:gdLst/>
                <a:ahLst/>
                <a:cxnLst/>
                <a:rect r="r" b="b" t="t" l="l"/>
                <a:pathLst>
                  <a:path h="5532120" w="6350000">
                    <a:moveTo>
                      <a:pt x="4762500" y="0"/>
                    </a:moveTo>
                    <a:lnTo>
                      <a:pt x="1587500" y="0"/>
                    </a:lnTo>
                    <a:lnTo>
                      <a:pt x="0" y="2766060"/>
                    </a:lnTo>
                    <a:lnTo>
                      <a:pt x="1587500" y="5532120"/>
                    </a:lnTo>
                    <a:lnTo>
                      <a:pt x="4762500" y="5532120"/>
                    </a:lnTo>
                    <a:lnTo>
                      <a:pt x="6350000" y="2766060"/>
                    </a:lnTo>
                    <a:lnTo>
                      <a:pt x="4762500" y="0"/>
                    </a:lnTo>
                    <a:close/>
                    <a:moveTo>
                      <a:pt x="4676140" y="5382260"/>
                    </a:moveTo>
                    <a:lnTo>
                      <a:pt x="1673860" y="5382260"/>
                    </a:lnTo>
                    <a:lnTo>
                      <a:pt x="172720" y="2766060"/>
                    </a:lnTo>
                    <a:lnTo>
                      <a:pt x="1673860" y="149860"/>
                    </a:lnTo>
                    <a:lnTo>
                      <a:pt x="4676140" y="149860"/>
                    </a:lnTo>
                    <a:lnTo>
                      <a:pt x="6177280" y="2766060"/>
                    </a:lnTo>
                    <a:lnTo>
                      <a:pt x="4676140" y="538226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</p:grpSp>
        <p:sp>
          <p:nvSpPr>
            <p:cNvPr name="AutoShape 20" id="20"/>
            <p:cNvSpPr/>
            <p:nvPr/>
          </p:nvSpPr>
          <p:spPr>
            <a:xfrm rot="-1715946">
              <a:off x="3530246" y="8480045"/>
              <a:ext cx="3825114" cy="0"/>
            </a:xfrm>
            <a:prstGeom prst="line">
              <a:avLst/>
            </a:prstGeom>
            <a:ln cap="flat" w="98837">
              <a:solidFill>
                <a:srgbClr val="0D737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1" id="21"/>
            <p:cNvSpPr/>
            <p:nvPr/>
          </p:nvSpPr>
          <p:spPr>
            <a:xfrm rot="-8950593">
              <a:off x="259650" y="8416512"/>
              <a:ext cx="3825114" cy="0"/>
            </a:xfrm>
            <a:prstGeom prst="line">
              <a:avLst/>
            </a:prstGeom>
            <a:ln cap="flat" w="98837">
              <a:solidFill>
                <a:srgbClr val="0D7377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22" id="22"/>
            <p:cNvGrpSpPr>
              <a:grpSpLocks noChangeAspect="true"/>
            </p:cNvGrpSpPr>
            <p:nvPr/>
          </p:nvGrpSpPr>
          <p:grpSpPr>
            <a:xfrm rot="0">
              <a:off x="845090" y="1009842"/>
              <a:ext cx="5945767" cy="6865782"/>
              <a:chOff x="0" y="0"/>
              <a:chExt cx="5499100" cy="63500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54991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5499100">
                    <a:moveTo>
                      <a:pt x="2749550" y="6350000"/>
                    </a:moveTo>
                    <a:lnTo>
                      <a:pt x="0" y="4762500"/>
                    </a:lnTo>
                    <a:lnTo>
                      <a:pt x="0" y="1587500"/>
                    </a:lnTo>
                    <a:lnTo>
                      <a:pt x="2749550" y="0"/>
                    </a:lnTo>
                    <a:lnTo>
                      <a:pt x="5499100" y="1587500"/>
                    </a:lnTo>
                    <a:lnTo>
                      <a:pt x="5499100" y="4762500"/>
                    </a:lnTo>
                    <a:lnTo>
                      <a:pt x="2749550" y="6350000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26453" t="0" r="-46756" b="0"/>
                </a:stretch>
              </a:blipFill>
            </p:spPr>
          </p:sp>
        </p:grpSp>
      </p:grpSp>
      <p:sp>
        <p:nvSpPr>
          <p:cNvPr name="TextBox 24" id="24"/>
          <p:cNvSpPr txBox="true"/>
          <p:nvPr/>
        </p:nvSpPr>
        <p:spPr>
          <a:xfrm rot="0">
            <a:off x="865029" y="1123950"/>
            <a:ext cx="7946480" cy="110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97"/>
              </a:lnSpc>
            </a:pPr>
            <a:r>
              <a:rPr lang="en-US" sz="5097">
                <a:solidFill>
                  <a:srgbClr val="FFFFFF"/>
                </a:solidFill>
                <a:latin typeface="League Spartan"/>
              </a:rPr>
              <a:t>Customizing Your Blog</a:t>
            </a:r>
          </a:p>
          <a:p>
            <a:pPr>
              <a:lnSpc>
                <a:spcPts val="3568"/>
              </a:lnSpc>
            </a:pPr>
          </a:p>
        </p:txBody>
      </p:sp>
      <p:grpSp>
        <p:nvGrpSpPr>
          <p:cNvPr name="Group 25" id="25"/>
          <p:cNvGrpSpPr/>
          <p:nvPr/>
        </p:nvGrpSpPr>
        <p:grpSpPr>
          <a:xfrm rot="0">
            <a:off x="1028700" y="2388280"/>
            <a:ext cx="10149310" cy="6263320"/>
            <a:chOff x="0" y="0"/>
            <a:chExt cx="13532413" cy="8351093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0" y="-57150"/>
              <a:ext cx="4146746" cy="684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3085">
                  <a:solidFill>
                    <a:srgbClr val="FFFFFF"/>
                  </a:solidFill>
                  <a:latin typeface="Canva Sans Bold"/>
                </a:rPr>
                <a:t>Brand Identity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12199" y="856859"/>
              <a:ext cx="13371730" cy="1162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571">
                  <a:solidFill>
                    <a:srgbClr val="FFFFFF"/>
                  </a:solidFill>
                  <a:latin typeface="Canva Sans"/>
                </a:rPr>
                <a:t>Choose and customize a theme that matches your brand identity and preferences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86077" y="2786684"/>
              <a:ext cx="2039427" cy="684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3085">
                  <a:solidFill>
                    <a:srgbClr val="FFFFFF"/>
                  </a:solidFill>
                  <a:latin typeface="Canva Sans Bold"/>
                </a:rPr>
                <a:t>Plugins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112199" y="3697397"/>
              <a:ext cx="13371730" cy="1762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571">
                  <a:solidFill>
                    <a:srgbClr val="FFFFFF"/>
                  </a:solidFill>
                  <a:latin typeface="Canva Sans"/>
                </a:rPr>
                <a:t>Add useful plugins like social media buttons and comment sections to interact with your readers.</a:t>
              </a:r>
            </a:p>
            <a:p>
              <a:pPr>
                <a:lnSpc>
                  <a:spcPts val="3599"/>
                </a:lnSpc>
              </a:pP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86077" y="5628589"/>
              <a:ext cx="3732430" cy="1415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3085">
                  <a:solidFill>
                    <a:srgbClr val="FFFFFF"/>
                  </a:solidFill>
                  <a:latin typeface="Canva Sans Bold"/>
                </a:rPr>
                <a:t>Custom Code</a:t>
              </a:r>
            </a:p>
            <a:p>
              <a:pPr algn="ctr">
                <a:lnSpc>
                  <a:spcPts val="4319"/>
                </a:lnSpc>
              </a:pP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160683" y="6588164"/>
              <a:ext cx="13371730" cy="1762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571">
                  <a:solidFill>
                    <a:srgbClr val="FFFFFF"/>
                  </a:solidFill>
                  <a:latin typeface="Canva Sans"/>
                </a:rPr>
                <a:t>Add custom CSS and JavaScript code to improve the functionality and appearance of your blog.</a:t>
              </a:r>
            </a:p>
            <a:p>
              <a:pPr>
                <a:lnSpc>
                  <a:spcPts val="359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0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27014" y="9447772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79025" y="-189472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44191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89434" y="-189472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54601" y="9258300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67405" y="2814023"/>
            <a:ext cx="5087662" cy="630911"/>
            <a:chOff x="0" y="0"/>
            <a:chExt cx="6783549" cy="84121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63021" cy="777715"/>
            </a:xfrm>
            <a:custGeom>
              <a:avLst/>
              <a:gdLst/>
              <a:ahLst/>
              <a:cxnLst/>
              <a:rect r="r" b="b" t="t" l="l"/>
              <a:pathLst>
                <a:path h="777715" w="763021">
                  <a:moveTo>
                    <a:pt x="0" y="0"/>
                  </a:moveTo>
                  <a:lnTo>
                    <a:pt x="763021" y="0"/>
                  </a:lnTo>
                  <a:lnTo>
                    <a:pt x="763021" y="777715"/>
                  </a:lnTo>
                  <a:lnTo>
                    <a:pt x="0" y="777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947874" y="77098"/>
              <a:ext cx="5835675" cy="7641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99"/>
                </a:lnSpc>
              </a:pPr>
              <a:r>
                <a:rPr lang="en-US" sz="3499">
                  <a:solidFill>
                    <a:srgbClr val="606060"/>
                  </a:solidFill>
                  <a:latin typeface="League Spartan"/>
                </a:rPr>
                <a:t>Text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3990529" y="1422993"/>
            <a:ext cx="9936510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7377"/>
                </a:solidFill>
                <a:latin typeface="Canva Sans Bold"/>
              </a:rPr>
              <a:t>Adding Content and Media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978311" y="3593154"/>
            <a:ext cx="9861525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 Add interesting blog posts with relevant and engaging content to keep your readers coming back for more.</a:t>
            </a:r>
          </a:p>
          <a:p>
            <a:pPr algn="ctr">
              <a:lnSpc>
                <a:spcPts val="3919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978311" y="4743834"/>
            <a:ext cx="5322716" cy="120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606060"/>
                </a:solidFill>
                <a:latin typeface="League Spartan"/>
              </a:rPr>
              <a:t>Images &amp; Videos</a:t>
            </a:r>
          </a:p>
          <a:p>
            <a:pPr>
              <a:lnSpc>
                <a:spcPts val="4899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978311" y="5341309"/>
            <a:ext cx="9861525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Add high-quality images and videos to give your blog a more visual appeal and capture the attention of your audience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267405" y="4773441"/>
            <a:ext cx="572266" cy="583286"/>
          </a:xfrm>
          <a:custGeom>
            <a:avLst/>
            <a:gdLst/>
            <a:ahLst/>
            <a:cxnLst/>
            <a:rect r="r" b="b" t="t" l="l"/>
            <a:pathLst>
              <a:path h="583286" w="572266">
                <a:moveTo>
                  <a:pt x="0" y="0"/>
                </a:moveTo>
                <a:lnTo>
                  <a:pt x="572266" y="0"/>
                </a:lnTo>
                <a:lnTo>
                  <a:pt x="572266" y="583286"/>
                </a:lnTo>
                <a:lnTo>
                  <a:pt x="0" y="5832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8" id="28"/>
          <p:cNvGrpSpPr/>
          <p:nvPr/>
        </p:nvGrpSpPr>
        <p:grpSpPr>
          <a:xfrm rot="0">
            <a:off x="1267405" y="6984689"/>
            <a:ext cx="5087662" cy="1250036"/>
            <a:chOff x="0" y="0"/>
            <a:chExt cx="6783549" cy="166671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63021" cy="777715"/>
            </a:xfrm>
            <a:custGeom>
              <a:avLst/>
              <a:gdLst/>
              <a:ahLst/>
              <a:cxnLst/>
              <a:rect r="r" b="b" t="t" l="l"/>
              <a:pathLst>
                <a:path h="777715" w="763021">
                  <a:moveTo>
                    <a:pt x="0" y="0"/>
                  </a:moveTo>
                  <a:lnTo>
                    <a:pt x="763021" y="0"/>
                  </a:lnTo>
                  <a:lnTo>
                    <a:pt x="763021" y="777715"/>
                  </a:lnTo>
                  <a:lnTo>
                    <a:pt x="0" y="777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0" id="30"/>
            <p:cNvSpPr txBox="true"/>
            <p:nvPr/>
          </p:nvSpPr>
          <p:spPr>
            <a:xfrm rot="0">
              <a:off x="947874" y="77098"/>
              <a:ext cx="5835675" cy="15896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99"/>
                </a:lnSpc>
              </a:pPr>
              <a:r>
                <a:rPr lang="en-US" sz="3499">
                  <a:solidFill>
                    <a:srgbClr val="606060"/>
                  </a:solidFill>
                  <a:latin typeface="League Spartan"/>
                </a:rPr>
                <a:t>Call to Action</a:t>
              </a:r>
            </a:p>
            <a:p>
              <a:pPr>
                <a:lnSpc>
                  <a:spcPts val="4899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978311" y="7622864"/>
            <a:ext cx="9861525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Include a clear call to action, urging your readers to engage with your content and subscribe to your blog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0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27014" y="9447772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79025" y="-189472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44191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89434" y="-189472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54601" y="9258300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906310" y="1294690"/>
            <a:ext cx="11848478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D7377"/>
                </a:solidFill>
                <a:latin typeface="Canva Sans Bold"/>
              </a:rPr>
              <a:t>Publishing Your Blog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668918" y="2875689"/>
            <a:ext cx="14323262" cy="5665212"/>
            <a:chOff x="0" y="0"/>
            <a:chExt cx="19097683" cy="7553616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19097683" cy="7553616"/>
              <a:chOff x="0" y="0"/>
              <a:chExt cx="3772382" cy="1492072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3772382" cy="1492072"/>
              </a:xfrm>
              <a:custGeom>
                <a:avLst/>
                <a:gdLst/>
                <a:ahLst/>
                <a:cxnLst/>
                <a:rect r="r" b="b" t="t" l="l"/>
                <a:pathLst>
                  <a:path h="1492072" w="3772382">
                    <a:moveTo>
                      <a:pt x="16215" y="0"/>
                    </a:moveTo>
                    <a:lnTo>
                      <a:pt x="3756166" y="0"/>
                    </a:lnTo>
                    <a:cubicBezTo>
                      <a:pt x="3765122" y="0"/>
                      <a:pt x="3772382" y="7260"/>
                      <a:pt x="3772382" y="16215"/>
                    </a:cubicBezTo>
                    <a:lnTo>
                      <a:pt x="3772382" y="1475857"/>
                    </a:lnTo>
                    <a:cubicBezTo>
                      <a:pt x="3772382" y="1484812"/>
                      <a:pt x="3765122" y="1492072"/>
                      <a:pt x="3756166" y="1492072"/>
                    </a:cubicBezTo>
                    <a:lnTo>
                      <a:pt x="16215" y="1492072"/>
                    </a:lnTo>
                    <a:cubicBezTo>
                      <a:pt x="7260" y="1492072"/>
                      <a:pt x="0" y="1484812"/>
                      <a:pt x="0" y="1475857"/>
                    </a:cubicBezTo>
                    <a:lnTo>
                      <a:pt x="0" y="16215"/>
                    </a:lnTo>
                    <a:cubicBezTo>
                      <a:pt x="0" y="7260"/>
                      <a:pt x="7260" y="0"/>
                      <a:pt x="16215" y="0"/>
                    </a:cubicBezTo>
                    <a:close/>
                  </a:path>
                </a:pathLst>
              </a:custGeom>
              <a:solidFill>
                <a:srgbClr val="606060">
                  <a:alpha val="19608"/>
                </a:srgbClr>
              </a:solidFill>
              <a:ln w="95250" cap="rnd">
                <a:solidFill>
                  <a:srgbClr val="000000">
                    <a:alpha val="19608"/>
                  </a:srgbClr>
                </a:solidFill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440337" y="1052055"/>
              <a:ext cx="4764153" cy="1377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00000">
                      <a:alpha val="96863"/>
                    </a:srgbClr>
                  </a:solidFill>
                  <a:latin typeface="Canva Sans"/>
                </a:rPr>
                <a:t>Domain Name</a:t>
              </a:r>
            </a:p>
            <a:p>
              <a:pPr algn="ctr">
                <a:lnSpc>
                  <a:spcPts val="4200"/>
                </a:lnSpc>
              </a:pP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6418112" y="652005"/>
              <a:ext cx="11442118" cy="1943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Canva Sans"/>
                </a:rPr>
                <a:t>Choose your own custom domain name that best fits your blog's niche or topic.</a:t>
              </a:r>
            </a:p>
            <a:p>
              <a:pPr algn="just">
                <a:lnSpc>
                  <a:spcPts val="3919"/>
                </a:lnSpc>
              </a:pP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258330" y="3243620"/>
              <a:ext cx="2382077" cy="644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000000">
                      <a:alpha val="96863"/>
                    </a:srgbClr>
                  </a:solidFill>
                  <a:latin typeface="Canva Sans"/>
                </a:rPr>
                <a:t>Hosting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6506897" y="2596626"/>
              <a:ext cx="11442118" cy="27334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Canva Sans"/>
                </a:rPr>
                <a:t>IBM Cloud Static Web Apps hosts your website for you, making your blogging experience seamless and worry-free.</a:t>
              </a:r>
            </a:p>
            <a:p>
              <a:pPr algn="just">
                <a:lnSpc>
                  <a:spcPts val="4759"/>
                </a:lnSpc>
              </a:pP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6506897" y="5103795"/>
              <a:ext cx="11442118" cy="1943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Canva Sans"/>
                </a:rPr>
                <a:t>Once you're happy with your content, simply hit the publish button to take your blog live on the web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896080" y="5561419"/>
              <a:ext cx="3106578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00000">
                      <a:alpha val="96863"/>
                    </a:srgbClr>
                  </a:solidFill>
                  <a:latin typeface="Canva Sans"/>
                </a:rPr>
                <a:t>Publishing</a:t>
              </a:r>
            </a:p>
          </p:txBody>
        </p:sp>
      </p:grpSp>
      <p:sp>
        <p:nvSpPr>
          <p:cNvPr name="AutoShape 31" id="31"/>
          <p:cNvSpPr/>
          <p:nvPr/>
        </p:nvSpPr>
        <p:spPr>
          <a:xfrm flipH="true" flipV="true">
            <a:off x="5851780" y="3527801"/>
            <a:ext cx="0" cy="4223428"/>
          </a:xfrm>
          <a:prstGeom prst="line">
            <a:avLst/>
          </a:prstGeom>
          <a:ln cap="flat" w="38100">
            <a:solidFill>
              <a:srgbClr val="606060">
                <a:alpha val="19608"/>
              </a:srgbClr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D737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18414" y="0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18414" y="9447772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235591" y="-189472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35591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846001" y="-189472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46001" y="9258300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-10800000">
            <a:off x="-4895045" y="-311035"/>
            <a:ext cx="10686704" cy="10918398"/>
            <a:chOff x="0" y="0"/>
            <a:chExt cx="878585" cy="89763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78585" cy="897633"/>
            </a:xfrm>
            <a:custGeom>
              <a:avLst/>
              <a:gdLst/>
              <a:ahLst/>
              <a:cxnLst/>
              <a:rect r="r" b="b" t="t" l="l"/>
              <a:pathLst>
                <a:path h="897633" w="878585">
                  <a:moveTo>
                    <a:pt x="878585" y="448817"/>
                  </a:moveTo>
                  <a:lnTo>
                    <a:pt x="675385" y="897633"/>
                  </a:lnTo>
                  <a:lnTo>
                    <a:pt x="203200" y="897633"/>
                  </a:lnTo>
                  <a:lnTo>
                    <a:pt x="0" y="448817"/>
                  </a:lnTo>
                  <a:lnTo>
                    <a:pt x="203200" y="0"/>
                  </a:lnTo>
                  <a:lnTo>
                    <a:pt x="675385" y="0"/>
                  </a:lnTo>
                  <a:lnTo>
                    <a:pt x="878585" y="4488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3" id="23"/>
          <p:cNvSpPr/>
          <p:nvPr/>
        </p:nvSpPr>
        <p:spPr>
          <a:xfrm>
            <a:off x="3168939" y="-280019"/>
            <a:ext cx="3137971" cy="5459641"/>
          </a:xfrm>
          <a:prstGeom prst="line">
            <a:avLst/>
          </a:prstGeom>
          <a:ln cap="flat" w="1619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 flipH="true">
            <a:off x="3156601" y="5104660"/>
            <a:ext cx="3150402" cy="5452477"/>
          </a:xfrm>
          <a:prstGeom prst="line">
            <a:avLst/>
          </a:prstGeom>
          <a:ln cap="flat" w="1619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448307" y="4413280"/>
            <a:ext cx="7571217" cy="1416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99"/>
              </a:lnSpc>
            </a:pPr>
            <a:r>
              <a:rPr lang="en-US" sz="5499">
                <a:solidFill>
                  <a:srgbClr val="606060"/>
                </a:solidFill>
                <a:latin typeface="League Spartan"/>
              </a:rPr>
              <a:t>Conclusion &amp; </a:t>
            </a:r>
          </a:p>
          <a:p>
            <a:pPr>
              <a:lnSpc>
                <a:spcPts val="5499"/>
              </a:lnSpc>
            </a:pPr>
            <a:r>
              <a:rPr lang="en-US" sz="5499">
                <a:solidFill>
                  <a:srgbClr val="606060"/>
                </a:solidFill>
                <a:latin typeface="League Spartan"/>
              </a:rPr>
              <a:t>Next Steps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037746" y="2392652"/>
            <a:ext cx="9530057" cy="5848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In conclusion, IBM Cloud Static Web Apps offers a secure, simple, and accessible platform to host your personal blog.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With its user-friendly interface and various customization options, you can create a unique and engaging blog that stands out from the crowd.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To get started, sign up with IBM Cloud Static Web Apps today and take the first step to sharing your voice with the world.</a:t>
            </a:r>
          </a:p>
          <a:p>
            <a:pPr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0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27014" y="9447772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79025" y="-189472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44191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89434" y="-189472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54601" y="9258300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607949" y="1832029"/>
            <a:ext cx="7706695" cy="6622941"/>
            <a:chOff x="0" y="0"/>
            <a:chExt cx="812800" cy="6985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5106670" y="2220949"/>
            <a:ext cx="6709253" cy="5845101"/>
            <a:chOff x="0" y="0"/>
            <a:chExt cx="6350000" cy="553212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5532120"/>
            </a:xfrm>
            <a:custGeom>
              <a:avLst/>
              <a:gdLst/>
              <a:ahLst/>
              <a:cxnLst/>
              <a:rect r="r" b="b" t="t" l="l"/>
              <a:pathLst>
                <a:path h="5532120" w="6350000">
                  <a:moveTo>
                    <a:pt x="4762500" y="0"/>
                  </a:moveTo>
                  <a:lnTo>
                    <a:pt x="1587500" y="0"/>
                  </a:lnTo>
                  <a:lnTo>
                    <a:pt x="0" y="2766060"/>
                  </a:lnTo>
                  <a:lnTo>
                    <a:pt x="1587500" y="5532120"/>
                  </a:lnTo>
                  <a:lnTo>
                    <a:pt x="4762500" y="5532120"/>
                  </a:lnTo>
                  <a:lnTo>
                    <a:pt x="6350000" y="2766060"/>
                  </a:lnTo>
                  <a:lnTo>
                    <a:pt x="4762500" y="0"/>
                  </a:lnTo>
                  <a:close/>
                  <a:moveTo>
                    <a:pt x="4676140" y="5382260"/>
                  </a:moveTo>
                  <a:lnTo>
                    <a:pt x="1673860" y="5382260"/>
                  </a:lnTo>
                  <a:lnTo>
                    <a:pt x="172720" y="2766060"/>
                  </a:lnTo>
                  <a:lnTo>
                    <a:pt x="1673860" y="149860"/>
                  </a:lnTo>
                  <a:lnTo>
                    <a:pt x="4676140" y="149860"/>
                  </a:lnTo>
                  <a:lnTo>
                    <a:pt x="6177280" y="2766060"/>
                  </a:lnTo>
                  <a:lnTo>
                    <a:pt x="4676140" y="53822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5387014" y="4718050"/>
            <a:ext cx="614856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FFFFFF"/>
                </a:solidFill>
                <a:latin typeface="League Spartan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DAFv0P4xUGU</dc:identifier>
  <dcterms:modified xsi:type="dcterms:W3CDTF">2011-08-01T06:04:30Z</dcterms:modified>
  <cp:revision>1</cp:revision>
  <dc:title>Green White Minimalist Modern Real Estate Presentation</dc:title>
</cp:coreProperties>
</file>

<file path=docProps/thumbnail.jpeg>
</file>